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9" r:id="rId10"/>
    <p:sldId id="263" r:id="rId11"/>
    <p:sldId id="274" r:id="rId12"/>
    <p:sldId id="273" r:id="rId13"/>
    <p:sldId id="276" r:id="rId14"/>
    <p:sldId id="275" r:id="rId15"/>
    <p:sldId id="278" r:id="rId16"/>
    <p:sldId id="277" r:id="rId17"/>
    <p:sldId id="280" r:id="rId18"/>
    <p:sldId id="282" r:id="rId19"/>
    <p:sldId id="281" r:id="rId20"/>
    <p:sldId id="265" r:id="rId21"/>
    <p:sldId id="266" r:id="rId22"/>
    <p:sldId id="268" r:id="rId23"/>
    <p:sldId id="26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5DC32-F1B1-482F-937F-13D9C3DCBA4F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DD2E6-65C4-4C87-B59F-7D6FC107B4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8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D2E6-65C4-4C87-B59F-7D6FC107B4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6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DD2E6-65C4-4C87-B59F-7D6FC107B4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5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000" y="350476"/>
            <a:ext cx="17645714" cy="9584762"/>
            <a:chOff x="320000" y="350476"/>
            <a:chExt cx="17645714" cy="958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94320" y="-4233368"/>
              <a:ext cx="35291429" cy="191695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00" y="350476"/>
              <a:ext cx="17645714" cy="958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6190" y="1600000"/>
            <a:ext cx="10604779" cy="7085714"/>
            <a:chOff x="6476190" y="1600000"/>
            <a:chExt cx="10604779" cy="70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190" y="1600000"/>
              <a:ext cx="10604779" cy="7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4495" y="6770049"/>
            <a:ext cx="3423697" cy="54002"/>
            <a:chOff x="1604495" y="6770049"/>
            <a:chExt cx="3423697" cy="54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495" y="6770049"/>
              <a:ext cx="3423697" cy="540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63295" y="6931095"/>
            <a:ext cx="47279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spc="200" dirty="0">
                <a:solidFill>
                  <a:srgbClr val="515150"/>
                </a:solidFill>
                <a:latin typeface="ChosunilboNM" pitchFamily="34" charset="0"/>
                <a:cs typeface="ChosunilboNM" pitchFamily="34" charset="0"/>
              </a:rPr>
              <a:t>팀</a:t>
            </a:r>
            <a:r>
              <a:rPr lang="ko-KR" altLang="en-US" sz="2400" kern="0" spc="200" dirty="0">
                <a:solidFill>
                  <a:srgbClr val="515150"/>
                </a:solidFill>
                <a:latin typeface="ChosunilboNM" pitchFamily="34" charset="0"/>
                <a:cs typeface="ChosunilboNM" pitchFamily="34" charset="0"/>
              </a:rPr>
              <a:t>장</a:t>
            </a:r>
            <a:r>
              <a:rPr lang="en-US" sz="2400" kern="0" spc="200" dirty="0">
                <a:solidFill>
                  <a:srgbClr val="515150"/>
                </a:solidFill>
                <a:latin typeface="ChosunilboNM" pitchFamily="34" charset="0"/>
                <a:cs typeface="ChosunilboNM" pitchFamily="34" charset="0"/>
              </a:rPr>
              <a:t>: 황선민</a:t>
            </a:r>
          </a:p>
          <a:p>
            <a:r>
              <a:rPr lang="ko-KR" altLang="en-US" sz="2400" kern="0" spc="200" dirty="0">
                <a:solidFill>
                  <a:srgbClr val="515150"/>
                </a:solidFill>
                <a:latin typeface="ChosunilboNM" pitchFamily="34" charset="0"/>
              </a:rPr>
              <a:t>팀원</a:t>
            </a:r>
            <a:r>
              <a:rPr lang="en-US" altLang="ko-KR" sz="2400" kern="0" spc="200" dirty="0">
                <a:solidFill>
                  <a:srgbClr val="515150"/>
                </a:solidFill>
                <a:latin typeface="ChosunilboNM" pitchFamily="34" charset="0"/>
              </a:rPr>
              <a:t>: </a:t>
            </a:r>
            <a:r>
              <a:rPr lang="ko-KR" altLang="en-US" sz="2400" kern="0" spc="200" dirty="0" err="1">
                <a:solidFill>
                  <a:srgbClr val="515150"/>
                </a:solidFill>
                <a:latin typeface="ChosunilboNM" pitchFamily="34" charset="0"/>
              </a:rPr>
              <a:t>임현규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40171" y="5142857"/>
            <a:ext cx="61858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500" dirty="0">
                <a:solidFill>
                  <a:srgbClr val="1B1B1B"/>
                </a:solidFill>
                <a:latin typeface="Monotype Corsiva" panose="03010101010201010101" pitchFamily="66" charset="0"/>
                <a:cs typeface="Mr Dafoe" pitchFamily="34" charset="0"/>
              </a:rPr>
              <a:t>Tattoo Life</a:t>
            </a:r>
            <a:endParaRPr lang="en-US" dirty="0">
              <a:latin typeface="Monotype Corsiva" panose="03010101010201010101" pitchFamily="66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0171" y="1114248"/>
            <a:ext cx="283229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100" dirty="0">
                <a:solidFill>
                  <a:srgbClr val="515150"/>
                </a:solidFill>
                <a:latin typeface="Noto Sans CJK KR Medium" pitchFamily="34" charset="0"/>
                <a:cs typeface="Noto Sans CJK KR Medium" pitchFamily="34" charset="0"/>
              </a:rPr>
              <a:t>2022. 12. 08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-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리뷰보기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0" y="2196791"/>
            <a:ext cx="5948995" cy="670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36" y="2977743"/>
            <a:ext cx="10291673" cy="49089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00D66AA-BA2D-C597-BB51-065698A64610}"/>
              </a:ext>
            </a:extLst>
          </p:cNvPr>
          <p:cNvSpPr/>
          <p:nvPr/>
        </p:nvSpPr>
        <p:spPr>
          <a:xfrm>
            <a:off x="6363927" y="4880356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병원리뷰 보기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F0C54-8302-64AA-A7D9-46F7E9C5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593430"/>
            <a:ext cx="4930789" cy="563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971412-A191-6CE0-C7E6-6A37D05B4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1562100"/>
            <a:ext cx="5029200" cy="80909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687BD3-EBF5-6A2F-E988-86522625FFC2}"/>
              </a:ext>
            </a:extLst>
          </p:cNvPr>
          <p:cNvSpPr/>
          <p:nvPr/>
        </p:nvSpPr>
        <p:spPr>
          <a:xfrm>
            <a:off x="8229600" y="5143500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49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-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광고문의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A7ED7-5072-4F4E-FA09-30F907B6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52700"/>
            <a:ext cx="5791200" cy="6776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477B9D-1439-63C9-251C-00AA5378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790700"/>
            <a:ext cx="7543800" cy="71000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EBD8E0-BE37-3977-0B64-5B81D74D725A}"/>
              </a:ext>
            </a:extLst>
          </p:cNvPr>
          <p:cNvSpPr/>
          <p:nvPr/>
        </p:nvSpPr>
        <p:spPr>
          <a:xfrm>
            <a:off x="7048500" y="5339919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6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18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포트폴리오 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BC404-8F8D-CD64-7692-0AC6C2463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28899"/>
            <a:ext cx="5560010" cy="61117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1412F1-B4A1-2B0C-8663-CD7BFE19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1346226"/>
            <a:ext cx="4419600" cy="848142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C335DD3-2FE9-6169-79D9-9286583DC57E}"/>
              </a:ext>
            </a:extLst>
          </p:cNvPr>
          <p:cNvSpPr/>
          <p:nvPr/>
        </p:nvSpPr>
        <p:spPr>
          <a:xfrm>
            <a:off x="8420100" y="5121322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5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아티스트 소개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C5BA4-42C8-C4E2-F590-5F8C751C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24952"/>
            <a:ext cx="5610225" cy="647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1EC425-C971-597F-6DE3-261186A6C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5" y="1513110"/>
            <a:ext cx="5715000" cy="697653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1814D90-DEBF-8CF2-56F9-198B2C9AEE5F}"/>
              </a:ext>
            </a:extLst>
          </p:cNvPr>
          <p:cNvSpPr/>
          <p:nvPr/>
        </p:nvSpPr>
        <p:spPr>
          <a:xfrm>
            <a:off x="8124825" y="5142857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3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로그인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,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아이디  찾기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1D8DD-42E6-25A0-0C90-64618935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67100"/>
            <a:ext cx="7448550" cy="445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8EEBAC-49A7-7F0D-7AC9-FC130A58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694" y="2705100"/>
            <a:ext cx="6770463" cy="5590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4C8AE6F-51A3-F412-2F1E-4673BF7E1E88}"/>
              </a:ext>
            </a:extLst>
          </p:cNvPr>
          <p:cNvSpPr/>
          <p:nvPr/>
        </p:nvSpPr>
        <p:spPr>
          <a:xfrm>
            <a:off x="8740922" y="4945852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8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비밀번호 찾기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,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변경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0A7D9-7B57-A723-5F47-D5D51B6D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3622"/>
            <a:ext cx="7358144" cy="5931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7DB7F9-ED5C-32AD-13FA-1A02BF90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79500"/>
            <a:ext cx="8619905" cy="557927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0F82B9D-A1A4-8F5F-3E06-C374F2A5D45A}"/>
              </a:ext>
            </a:extLst>
          </p:cNvPr>
          <p:cNvSpPr/>
          <p:nvPr/>
        </p:nvSpPr>
        <p:spPr>
          <a:xfrm>
            <a:off x="7924800" y="5021436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6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회원가입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,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회원정보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397234-5B8B-BF76-20F8-927E8427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215"/>
            <a:ext cx="7944121" cy="8324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6D05B9-F491-3E7D-82A2-94E991227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1943100"/>
            <a:ext cx="5538828" cy="77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5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포트폴리오 작성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,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수정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7C4F0-8367-4EE9-C552-A5234102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980" y="2359813"/>
            <a:ext cx="8105020" cy="6467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8CD49-7CE3-16FB-81BD-E9E44385E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1" y="2478876"/>
            <a:ext cx="7724775" cy="62293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27F05E-2A67-76D5-0558-7E7B9EE3924A}"/>
              </a:ext>
            </a:extLst>
          </p:cNvPr>
          <p:cNvSpPr/>
          <p:nvPr/>
        </p:nvSpPr>
        <p:spPr>
          <a:xfrm>
            <a:off x="8305800" y="4945850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2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리뷰쓰기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FF9F1-67D3-958C-6251-86D4D32F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9" y="2460470"/>
            <a:ext cx="7857181" cy="6467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4F2AAA-434B-BC4F-A0C3-962A0D7BD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168" y="1914623"/>
            <a:ext cx="7600950" cy="755332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A8D7274-7F0C-27B6-0390-EA5D83695B46}"/>
              </a:ext>
            </a:extLst>
          </p:cNvPr>
          <p:cNvSpPr/>
          <p:nvPr/>
        </p:nvSpPr>
        <p:spPr>
          <a:xfrm>
            <a:off x="8631621" y="5043585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0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495238"/>
            <a:ext cx="18285714" cy="5790476"/>
            <a:chOff x="0" y="4495238"/>
            <a:chExt cx="18285714" cy="57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95238"/>
              <a:ext cx="18285714" cy="57904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49695" y="1504638"/>
            <a:ext cx="9601821" cy="18701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5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목차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885896" y="8457680"/>
            <a:ext cx="383459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기능설명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427410" y="7241295"/>
            <a:ext cx="1558377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905420" y="8457680"/>
            <a:ext cx="291488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 dirty="0">
                <a:solidFill>
                  <a:srgbClr val="FFFFFF"/>
                </a:solidFill>
                <a:latin typeface="Noto Sans CJK KR Bold" pitchFamily="34" charset="0"/>
              </a:rPr>
              <a:t>비즈니스 모델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911519" y="7241295"/>
            <a:ext cx="1567404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793614" y="8457680"/>
            <a:ext cx="2326497" cy="810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시장조사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3324009" y="7241295"/>
            <a:ext cx="1528314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06252" y="8457676"/>
            <a:ext cx="233877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주제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53871" y="7241295"/>
            <a:ext cx="1539743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899641" y="8457680"/>
            <a:ext cx="383459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SWOT </a:t>
            </a:r>
            <a:r>
              <a:rPr lang="ko-KR" altLang="en-US" sz="3000" kern="0" spc="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분석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0629125" y="7241295"/>
            <a:ext cx="1558377" cy="1340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05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363828" y="8457680"/>
            <a:ext cx="241486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 dirty="0">
                <a:solidFill>
                  <a:srgbClr val="FFFFFF"/>
                </a:solidFill>
                <a:latin typeface="Noto Sans CJK KR Bold" pitchFamily="34" charset="0"/>
              </a:rPr>
              <a:t>기여도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629575" y="7241295"/>
            <a:ext cx="1558377" cy="1340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2" name="Object 20">
            <a:extLst>
              <a:ext uri="{FF2B5EF4-FFF2-40B4-BE49-F238E27FC236}">
                <a16:creationId xmlns:a16="http://schemas.microsoft.com/office/drawing/2014/main" id="{7E58F102-F34F-10D3-72BE-A90E79BB6F56}"/>
              </a:ext>
            </a:extLst>
          </p:cNvPr>
          <p:cNvSpPr txBox="1"/>
          <p:nvPr/>
        </p:nvSpPr>
        <p:spPr>
          <a:xfrm>
            <a:off x="15163800" y="7241295"/>
            <a:ext cx="155837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07</a:t>
            </a:r>
            <a:endParaRPr lang="en-US" dirty="0"/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C7464067-82C3-0A45-6259-E16D4EE9F5B0}"/>
              </a:ext>
            </a:extLst>
          </p:cNvPr>
          <p:cNvSpPr txBox="1"/>
          <p:nvPr/>
        </p:nvSpPr>
        <p:spPr>
          <a:xfrm>
            <a:off x="14187952" y="8457676"/>
            <a:ext cx="3027255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200">
                <a:solidFill>
                  <a:srgbClr val="FFFFFF"/>
                </a:solidFill>
                <a:latin typeface="Noto Sans CJK KR Bold" pitchFamily="34" charset="0"/>
              </a:rPr>
              <a:t>결론 및 </a:t>
            </a:r>
            <a:r>
              <a:rPr lang="ko-KR" altLang="en-US" sz="3000" kern="0" spc="200" dirty="0" err="1">
                <a:solidFill>
                  <a:srgbClr val="FFFFFF"/>
                </a:solidFill>
                <a:latin typeface="Noto Sans CJK KR Bold" pitchFamily="34" charset="0"/>
              </a:rPr>
              <a:t>느낀점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5. SWOT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분석</a:t>
            </a:r>
            <a:endParaRPr 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4538F5-644C-CACE-4068-A72219B95712}"/>
              </a:ext>
            </a:extLst>
          </p:cNvPr>
          <p:cNvSpPr/>
          <p:nvPr/>
        </p:nvSpPr>
        <p:spPr>
          <a:xfrm>
            <a:off x="3098830" y="1685429"/>
            <a:ext cx="4899470" cy="2408342"/>
          </a:xfrm>
          <a:prstGeom prst="roundRect">
            <a:avLst/>
          </a:prstGeom>
          <a:solidFill>
            <a:srgbClr val="EEEE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S: </a:t>
            </a:r>
            <a:r>
              <a:rPr lang="ko-KR" altLang="en-US" sz="2400" b="1" dirty="0">
                <a:solidFill>
                  <a:schemeClr val="tx1"/>
                </a:solidFill>
              </a:rPr>
              <a:t>강점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/>
                </a:solidFill>
              </a:rPr>
              <a:t>세부적인 검색 능력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타투이스트와</a:t>
            </a:r>
            <a:r>
              <a:rPr lang="ko-KR" altLang="en-US" sz="2000" b="1" dirty="0">
                <a:solidFill>
                  <a:schemeClr val="tx1"/>
                </a:solidFill>
              </a:rPr>
              <a:t>  이용자의 쉬운 매칭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타투에</a:t>
            </a:r>
            <a:r>
              <a:rPr lang="ko-KR" altLang="en-US" sz="2000" b="1" dirty="0">
                <a:solidFill>
                  <a:schemeClr val="tx1"/>
                </a:solidFill>
              </a:rPr>
              <a:t> 대한 손쉬운 접근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75C912-1183-E919-7E46-AD9E6E490F26}"/>
              </a:ext>
            </a:extLst>
          </p:cNvPr>
          <p:cNvSpPr/>
          <p:nvPr/>
        </p:nvSpPr>
        <p:spPr>
          <a:xfrm>
            <a:off x="10371649" y="1685429"/>
            <a:ext cx="4899470" cy="2408342"/>
          </a:xfrm>
          <a:prstGeom prst="roundRect">
            <a:avLst/>
          </a:prstGeom>
          <a:solidFill>
            <a:srgbClr val="EEEE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W:</a:t>
            </a:r>
            <a:r>
              <a:rPr lang="ko-KR" altLang="en-US" sz="2400" b="1" dirty="0">
                <a:solidFill>
                  <a:schemeClr val="tx1"/>
                </a:solidFill>
              </a:rPr>
              <a:t> 약점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/>
                </a:solidFill>
              </a:rPr>
              <a:t>홍보 미약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/>
                </a:solidFill>
              </a:rPr>
              <a:t>현재 낮은 시장 점유율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/>
                </a:solidFill>
              </a:rPr>
              <a:t>관리자와 고객의 커뮤니케이션 미비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3CF113-F799-CC61-98E7-3A6DE4767B9E}"/>
              </a:ext>
            </a:extLst>
          </p:cNvPr>
          <p:cNvSpPr/>
          <p:nvPr/>
        </p:nvSpPr>
        <p:spPr>
          <a:xfrm>
            <a:off x="3119752" y="6420905"/>
            <a:ext cx="4899470" cy="2408342"/>
          </a:xfrm>
          <a:prstGeom prst="roundRect">
            <a:avLst/>
          </a:prstGeom>
          <a:solidFill>
            <a:srgbClr val="EEEE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O: </a:t>
            </a:r>
            <a:r>
              <a:rPr lang="ko-KR" altLang="en-US" sz="2400" b="1" dirty="0">
                <a:solidFill>
                  <a:schemeClr val="tx1"/>
                </a:solidFill>
              </a:rPr>
              <a:t>기회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-    </a:t>
            </a:r>
            <a:r>
              <a:rPr lang="ko-KR" altLang="en-US" sz="2000" b="1" dirty="0">
                <a:solidFill>
                  <a:schemeClr val="tx1"/>
                </a:solidFill>
              </a:rPr>
              <a:t>많지 않은 경쟁사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타투의</a:t>
            </a:r>
            <a:r>
              <a:rPr lang="ko-KR" altLang="en-US" sz="2000" b="1" dirty="0">
                <a:solidFill>
                  <a:schemeClr val="tx1"/>
                </a:solidFill>
              </a:rPr>
              <a:t> 인식 변화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타투의</a:t>
            </a:r>
            <a:r>
              <a:rPr lang="ko-KR" altLang="en-US" sz="2000" b="1" dirty="0">
                <a:solidFill>
                  <a:schemeClr val="tx1"/>
                </a:solidFill>
              </a:rPr>
              <a:t> 시장의 성장세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9222B4-7284-89F8-4778-DB23012C5637}"/>
              </a:ext>
            </a:extLst>
          </p:cNvPr>
          <p:cNvSpPr/>
          <p:nvPr/>
        </p:nvSpPr>
        <p:spPr>
          <a:xfrm>
            <a:off x="10371649" y="6420905"/>
            <a:ext cx="4899470" cy="2408342"/>
          </a:xfrm>
          <a:prstGeom prst="roundRect">
            <a:avLst/>
          </a:prstGeom>
          <a:solidFill>
            <a:srgbClr val="EEEE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T: </a:t>
            </a:r>
            <a:r>
              <a:rPr lang="ko-KR" altLang="en-US" sz="2400" b="1" dirty="0">
                <a:solidFill>
                  <a:schemeClr val="tx1"/>
                </a:solidFill>
              </a:rPr>
              <a:t>위협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타투이스트는</a:t>
            </a:r>
            <a:r>
              <a:rPr lang="ko-KR" altLang="en-US" sz="2000" b="1" dirty="0">
                <a:solidFill>
                  <a:schemeClr val="tx1"/>
                </a:solidFill>
              </a:rPr>
              <a:t> 법적 보호를 받지 못함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solidFill>
                  <a:schemeClr val="tx1"/>
                </a:solidFill>
              </a:rPr>
              <a:t>타투에</a:t>
            </a:r>
            <a:r>
              <a:rPr lang="ko-KR" altLang="en-US" sz="2000" b="1" dirty="0">
                <a:solidFill>
                  <a:schemeClr val="tx1"/>
                </a:solidFill>
              </a:rPr>
              <a:t> 대한 소비자의 불신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chemeClr val="tx1"/>
                </a:solidFill>
              </a:rPr>
              <a:t>경기불황으로 인한 소비심리 위축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화살표: 왼쪽/오른쪽/위쪽/아래쪽 6">
            <a:extLst>
              <a:ext uri="{FF2B5EF4-FFF2-40B4-BE49-F238E27FC236}">
                <a16:creationId xmlns:a16="http://schemas.microsoft.com/office/drawing/2014/main" id="{A53B3F43-870D-C72A-C78D-2991630CD605}"/>
              </a:ext>
            </a:extLst>
          </p:cNvPr>
          <p:cNvSpPr>
            <a:spLocks noChangeAspect="1"/>
          </p:cNvSpPr>
          <p:nvPr/>
        </p:nvSpPr>
        <p:spPr>
          <a:xfrm rot="2705336">
            <a:off x="7599225" y="3641658"/>
            <a:ext cx="3171499" cy="3150155"/>
          </a:xfrm>
          <a:prstGeom prst="quadArrow">
            <a:avLst/>
          </a:prstGeom>
          <a:solidFill>
            <a:srgbClr val="EEEEE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6.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기여도</a:t>
            </a:r>
            <a:endParaRPr lang="en-US" dirty="0"/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DA0D155A-6645-9F6F-4DA2-3C4D50B24BCE}"/>
              </a:ext>
            </a:extLst>
          </p:cNvPr>
          <p:cNvGrpSpPr/>
          <p:nvPr/>
        </p:nvGrpSpPr>
        <p:grpSpPr>
          <a:xfrm>
            <a:off x="12255992" y="1301385"/>
            <a:ext cx="3026819" cy="3600255"/>
            <a:chOff x="5368433" y="2473733"/>
            <a:chExt cx="3026819" cy="3600255"/>
          </a:xfrm>
        </p:grpSpPr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6DEA8D92-C304-FBC5-D132-914109F7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8433" y="2473733"/>
              <a:ext cx="3026819" cy="3600255"/>
            </a:xfrm>
            <a:prstGeom prst="rect">
              <a:avLst/>
            </a:prstGeom>
          </p:spPr>
        </p:pic>
      </p:grpSp>
      <p:pic>
        <p:nvPicPr>
          <p:cNvPr id="28" name="Object 8">
            <a:extLst>
              <a:ext uri="{FF2B5EF4-FFF2-40B4-BE49-F238E27FC236}">
                <a16:creationId xmlns:a16="http://schemas.microsoft.com/office/drawing/2014/main" id="{98D88551-CD17-495B-E001-74FD89A0F5B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0436" y="5731649"/>
            <a:ext cx="3605035" cy="3341333"/>
          </a:xfrm>
          <a:prstGeom prst="rect">
            <a:avLst/>
          </a:prstGeom>
        </p:spPr>
      </p:pic>
      <p:sp>
        <p:nvSpPr>
          <p:cNvPr id="9" name="Object 15">
            <a:extLst>
              <a:ext uri="{FF2B5EF4-FFF2-40B4-BE49-F238E27FC236}">
                <a16:creationId xmlns:a16="http://schemas.microsoft.com/office/drawing/2014/main" id="{9B8B5B3D-3CD6-7739-ABC6-CF67D3CE288C}"/>
              </a:ext>
            </a:extLst>
          </p:cNvPr>
          <p:cNvSpPr txBox="1"/>
          <p:nvPr/>
        </p:nvSpPr>
        <p:spPr>
          <a:xfrm>
            <a:off x="12374704" y="5860774"/>
            <a:ext cx="267649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err="1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임현규</a:t>
            </a:r>
            <a:endParaRPr lang="en-US" sz="5000" dirty="0">
              <a:solidFill>
                <a:srgbClr val="000000"/>
              </a:solidFill>
              <a:latin typeface="ChosunilboNM" pitchFamily="34" charset="0"/>
              <a:cs typeface="ChosunilboNM" pitchFamily="34" charset="0"/>
            </a:endParaRPr>
          </a:p>
          <a:p>
            <a:pPr algn="ctr"/>
            <a:r>
              <a:rPr lang="en-US" sz="5000" dirty="0">
                <a:solidFill>
                  <a:srgbClr val="000000"/>
                </a:solidFill>
                <a:latin typeface="ChosunilboNM" pitchFamily="34" charset="0"/>
              </a:rPr>
              <a:t>50%</a:t>
            </a:r>
            <a:endParaRPr lang="en-US" dirty="0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31C0047E-DD10-F100-D879-75E3C00B8FE2}"/>
              </a:ext>
            </a:extLst>
          </p:cNvPr>
          <p:cNvSpPr txBox="1"/>
          <p:nvPr/>
        </p:nvSpPr>
        <p:spPr>
          <a:xfrm>
            <a:off x="12199671" y="8118177"/>
            <a:ext cx="302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osunilboNM" pitchFamily="34" charset="0"/>
              </a:rPr>
              <a:t>BACK-END</a:t>
            </a:r>
            <a:endParaRPr lang="en-US" sz="2400" dirty="0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F78EC7FA-C887-B2EA-14C3-6CA7B4A1656A}"/>
              </a:ext>
            </a:extLst>
          </p:cNvPr>
          <p:cNvSpPr txBox="1"/>
          <p:nvPr/>
        </p:nvSpPr>
        <p:spPr>
          <a:xfrm>
            <a:off x="12640142" y="7491990"/>
            <a:ext cx="21456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DB </a:t>
            </a:r>
            <a:r>
              <a:rPr lang="en-US" sz="24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구축</a:t>
            </a:r>
            <a:endParaRPr lang="en-US" sz="2400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D5777664-A190-1072-C494-3006F0BA3ECB}"/>
              </a:ext>
            </a:extLst>
          </p:cNvPr>
          <p:cNvSpPr txBox="1"/>
          <p:nvPr/>
        </p:nvSpPr>
        <p:spPr>
          <a:xfrm>
            <a:off x="12640142" y="8611317"/>
            <a:ext cx="21456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발표</a:t>
            </a:r>
            <a:endParaRPr lang="en-US" sz="2400" dirty="0"/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F7258554-0591-06B3-DF0F-103C3B16B1EA}"/>
              </a:ext>
            </a:extLst>
          </p:cNvPr>
          <p:cNvGrpSpPr/>
          <p:nvPr/>
        </p:nvGrpSpPr>
        <p:grpSpPr>
          <a:xfrm>
            <a:off x="5334000" y="1370877"/>
            <a:ext cx="3026819" cy="3600255"/>
            <a:chOff x="11404315" y="2473733"/>
            <a:chExt cx="3026819" cy="3600255"/>
          </a:xfrm>
        </p:grpSpPr>
        <p:pic>
          <p:nvPicPr>
            <p:cNvPr id="4" name="Object 23">
              <a:extLst>
                <a:ext uri="{FF2B5EF4-FFF2-40B4-BE49-F238E27FC236}">
                  <a16:creationId xmlns:a16="http://schemas.microsoft.com/office/drawing/2014/main" id="{88DA4564-99A7-1057-8AD5-D3608C36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4315" y="2473733"/>
              <a:ext cx="3026819" cy="3600255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42FEDA2-2236-13CC-73DF-429C2C7AB4B6}"/>
              </a:ext>
            </a:extLst>
          </p:cNvPr>
          <p:cNvGrpSpPr/>
          <p:nvPr/>
        </p:nvGrpSpPr>
        <p:grpSpPr>
          <a:xfrm>
            <a:off x="5168685" y="5700175"/>
            <a:ext cx="3605035" cy="3341333"/>
            <a:chOff x="5184931" y="6427905"/>
            <a:chExt cx="3423315" cy="311052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A64AB7F-3160-108D-0695-D73F92D21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4931" y="6427905"/>
              <a:ext cx="3423315" cy="3110525"/>
            </a:xfrm>
            <a:prstGeom prst="rect">
              <a:avLst/>
            </a:prstGeom>
            <a:noFill/>
          </p:spPr>
        </p:pic>
      </p:grpSp>
      <p:sp>
        <p:nvSpPr>
          <p:cNvPr id="14" name="Object 15">
            <a:extLst>
              <a:ext uri="{FF2B5EF4-FFF2-40B4-BE49-F238E27FC236}">
                <a16:creationId xmlns:a16="http://schemas.microsoft.com/office/drawing/2014/main" id="{DA2C2033-18D3-B403-FEE4-1519CF567B6C}"/>
              </a:ext>
            </a:extLst>
          </p:cNvPr>
          <p:cNvSpPr txBox="1"/>
          <p:nvPr/>
        </p:nvSpPr>
        <p:spPr>
          <a:xfrm>
            <a:off x="5655196" y="5829300"/>
            <a:ext cx="267649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dirty="0">
                <a:solidFill>
                  <a:srgbClr val="000000"/>
                </a:solidFill>
                <a:latin typeface="ChosunilboNM" pitchFamily="34" charset="0"/>
              </a:rPr>
              <a:t>황선민</a:t>
            </a:r>
            <a:endParaRPr lang="en-US" altLang="ko-KR" sz="5000" dirty="0">
              <a:solidFill>
                <a:srgbClr val="000000"/>
              </a:solidFill>
              <a:latin typeface="ChosunilboNM" pitchFamily="34" charset="0"/>
            </a:endParaRPr>
          </a:p>
          <a:p>
            <a:pPr algn="ctr"/>
            <a:r>
              <a:rPr lang="en-US" sz="5000" dirty="0">
                <a:solidFill>
                  <a:srgbClr val="000000"/>
                </a:solidFill>
                <a:latin typeface="ChosunilboNM" pitchFamily="34" charset="0"/>
              </a:rPr>
              <a:t>50%</a:t>
            </a:r>
            <a:endParaRPr lang="en-US" dirty="0"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F2DE82DF-9A3A-A1AB-4C0C-672FD3B49F6F}"/>
              </a:ext>
            </a:extLst>
          </p:cNvPr>
          <p:cNvSpPr txBox="1"/>
          <p:nvPr/>
        </p:nvSpPr>
        <p:spPr>
          <a:xfrm>
            <a:off x="5480162" y="8118178"/>
            <a:ext cx="30265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osunilboNM" pitchFamily="34" charset="0"/>
              </a:rPr>
              <a:t>FRONT-END</a:t>
            </a:r>
            <a:endParaRPr lang="en-US" sz="2400" dirty="0"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B39BBC5E-FBA5-AF7E-3518-6D0395533C32}"/>
              </a:ext>
            </a:extLst>
          </p:cNvPr>
          <p:cNvSpPr txBox="1"/>
          <p:nvPr/>
        </p:nvSpPr>
        <p:spPr>
          <a:xfrm>
            <a:off x="5920633" y="7549020"/>
            <a:ext cx="214562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ChosunilboNM" pitchFamily="34" charset="0"/>
              </a:rPr>
              <a:t>ERD </a:t>
            </a:r>
            <a:r>
              <a:rPr lang="ko-KR" altLang="en-US" sz="3000" dirty="0">
                <a:solidFill>
                  <a:srgbClr val="000000"/>
                </a:solidFill>
                <a:latin typeface="ChosunilboNM" pitchFamily="34" charset="0"/>
              </a:rPr>
              <a:t>설계</a:t>
            </a:r>
            <a:endParaRPr lang="en-US" sz="2400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0046021-BA3D-F703-07FB-BA7456114B0B}"/>
              </a:ext>
            </a:extLst>
          </p:cNvPr>
          <p:cNvSpPr txBox="1"/>
          <p:nvPr/>
        </p:nvSpPr>
        <p:spPr>
          <a:xfrm>
            <a:off x="5898392" y="8579843"/>
            <a:ext cx="21456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/>
              <a:t>UI/UX </a:t>
            </a:r>
            <a:r>
              <a:rPr lang="ko-KR" altLang="en-US" sz="2400" dirty="0"/>
              <a:t>구현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7.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결론 및 </a:t>
            </a:r>
            <a:r>
              <a:rPr lang="ko-KR" alt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느낀점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29F76B-7B7C-15A7-7959-C3D254422EE6}"/>
              </a:ext>
            </a:extLst>
          </p:cNvPr>
          <p:cNvSpPr/>
          <p:nvPr/>
        </p:nvSpPr>
        <p:spPr>
          <a:xfrm>
            <a:off x="0" y="3238500"/>
            <a:ext cx="9144000" cy="704721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임현규</a:t>
            </a:r>
            <a:endParaRPr lang="en-US" altLang="ko-KR" sz="2800" b="1" dirty="0"/>
          </a:p>
          <a:p>
            <a:pPr algn="ctr"/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이번 웹프로젝트를 하면서 </a:t>
            </a:r>
            <a:r>
              <a:rPr lang="ko-KR" altLang="en-US" sz="2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배운게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많았습니다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팀프로젝트도 처음이고 </a:t>
            </a:r>
            <a:r>
              <a:rPr lang="ko-KR" altLang="en-US" sz="2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웹개발도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 처음이라 어디서 어떻게 시작해야 될지 막막하고 내가 과연 다른 여러 쇼핑몰처럼 기능들을 구현할 수 있을까에 대한 의문점들이 많았는데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부터 차근차근 만들고  </a:t>
            </a:r>
            <a:r>
              <a:rPr lang="en-US" altLang="ko-KR" sz="2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를 만들면서 조금씩 자신감이 생기니까 이것저것 기능들을 많이 추가하고 구현하고 싶은 욕심이 생겼습니다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그리고 뒤를 돌아보니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학기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학기를 다니면서 코딩 공부를 이렇게 열심히 하고 연구해본 적이 있나 자신을 돌아보는 계기가 되었습니다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팀프로젝트도 팀원과 잘 맞아서 원만하게  진행되어 기분이 좋고 이번 프로젝트 이후로 개인프로젝트도 할 수 있다는 자신감이 생겨서 많은 걸 얻어가는 </a:t>
            </a:r>
            <a:r>
              <a:rPr lang="ko-KR" altLang="en-US" sz="2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웹프로젝트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 였습니다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553A8F-359A-6B6C-C845-1DA4474860BB}"/>
              </a:ext>
            </a:extLst>
          </p:cNvPr>
          <p:cNvSpPr/>
          <p:nvPr/>
        </p:nvSpPr>
        <p:spPr>
          <a:xfrm>
            <a:off x="9141714" y="3238500"/>
            <a:ext cx="9144000" cy="7047214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황선민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이번 웹 프로젝트로 느낀 점이 참 많습니다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성적보다도 개인의 성장을 중점으로 시작한 프로젝트라서 꼭 완성하고 싶었는데 완성이 되어서 기분이 좋고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예전부터 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GitHub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를 사용해보고 싶었는데 이번 기회에 사용해보니 팀원들 간의 업무 분배와 결합이 너무 편해서 좋았습니다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교수님의 </a:t>
            </a:r>
            <a:r>
              <a:rPr lang="ko-KR" altLang="en-US" sz="2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컨펌도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도움이 되어 처음에는 한 파일에 몰아 넣었던 스타일 코드들도 분배해서 넣으니 유지보수가 매우 편해져서 한번 짠 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로 쉽게 수정이 가능했습니다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처음엔 혼자서 웹페이지를 만들지 못했지만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지금은 혼자서도 웹페이지 정도는 쉽게 구현할 수 있을 것 같습니다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한 단계 더 성장하는 계기가 되었습니다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66420" y="4076194"/>
            <a:ext cx="13129313" cy="3199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576" y="-19935"/>
            <a:ext cx="3373429" cy="10285714"/>
            <a:chOff x="572576" y="-19935"/>
            <a:chExt cx="337342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576" y="-19935"/>
              <a:ext cx="3373429" cy="10285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1. </a:t>
            </a:r>
            <a:r>
              <a:rPr lang="ko-KR" altLang="en-US" sz="53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주제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515777" y="3049298"/>
            <a:ext cx="25639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브랜드 한 줄평</a:t>
            </a:r>
            <a:endParaRPr lang="en-US" sz="2800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2922444" y="6524858"/>
            <a:ext cx="75865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브랜드 슬로건</a:t>
            </a:r>
            <a:endParaRPr lang="en-US" sz="2800" b="1" dirty="0"/>
          </a:p>
        </p:txBody>
      </p:sp>
      <p:sp>
        <p:nvSpPr>
          <p:cNvPr id="14" name="Object 14"/>
          <p:cNvSpPr txBox="1"/>
          <p:nvPr/>
        </p:nvSpPr>
        <p:spPr>
          <a:xfrm>
            <a:off x="11159425" y="6488229"/>
            <a:ext cx="75865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브랜드 핵심가치</a:t>
            </a:r>
            <a:endParaRPr lang="en-US" sz="2800" b="1" dirty="0"/>
          </a:p>
        </p:txBody>
      </p:sp>
      <p:sp>
        <p:nvSpPr>
          <p:cNvPr id="16" name="Object 16"/>
          <p:cNvSpPr txBox="1"/>
          <p:nvPr/>
        </p:nvSpPr>
        <p:spPr>
          <a:xfrm>
            <a:off x="11320004" y="3049298"/>
            <a:ext cx="75865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브랜드 아이덴티티</a:t>
            </a:r>
            <a:endParaRPr lang="en-US" sz="2800" b="1" dirty="0"/>
          </a:p>
        </p:txBody>
      </p:sp>
      <p:sp>
        <p:nvSpPr>
          <p:cNvPr id="17" name="Object 17"/>
          <p:cNvSpPr txBox="1"/>
          <p:nvPr/>
        </p:nvSpPr>
        <p:spPr>
          <a:xfrm>
            <a:off x="5002150" y="7566073"/>
            <a:ext cx="342718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평생의 예술을 위하여</a:t>
            </a:r>
            <a:endParaRPr lang="en-US" sz="2500" dirty="0"/>
          </a:p>
        </p:txBody>
      </p:sp>
      <p:sp>
        <p:nvSpPr>
          <p:cNvPr id="18" name="Object 18"/>
          <p:cNvSpPr txBox="1"/>
          <p:nvPr/>
        </p:nvSpPr>
        <p:spPr>
          <a:xfrm>
            <a:off x="11682954" y="4112991"/>
            <a:ext cx="6539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자신의 입맛에 맞는 타투를 찾기 쉽게 돕는다</a:t>
            </a:r>
            <a:endParaRPr lang="en-US" sz="2500" dirty="0"/>
          </a:p>
        </p:txBody>
      </p:sp>
      <p:sp>
        <p:nvSpPr>
          <p:cNvPr id="19" name="Object 19"/>
          <p:cNvSpPr txBox="1"/>
          <p:nvPr/>
        </p:nvSpPr>
        <p:spPr>
          <a:xfrm>
            <a:off x="4891361" y="4031473"/>
            <a:ext cx="381281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imagine your tattoo</a:t>
            </a:r>
            <a:endParaRPr lang="en-US" sz="2500" dirty="0"/>
          </a:p>
        </p:txBody>
      </p:sp>
      <p:sp>
        <p:nvSpPr>
          <p:cNvPr id="20" name="Object 20"/>
          <p:cNvSpPr txBox="1"/>
          <p:nvPr/>
        </p:nvSpPr>
        <p:spPr>
          <a:xfrm>
            <a:off x="13113986" y="7373713"/>
            <a:ext cx="363446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개성</a:t>
            </a:r>
            <a:r>
              <a:rPr 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신뢰성</a:t>
            </a:r>
            <a:r>
              <a:rPr 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 </a:t>
            </a:r>
          </a:p>
          <a:p>
            <a:pPr algn="ctr"/>
            <a:r>
              <a:rPr lang="ko-KR" alt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편리한 </a:t>
            </a:r>
            <a:r>
              <a:rPr lang="en-US" altLang="ko-KR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UI </a:t>
            </a:r>
            <a:r>
              <a:rPr lang="ko-KR" altLang="en-US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충분한 </a:t>
            </a:r>
            <a:r>
              <a:rPr lang="en-US" altLang="ko-KR" sz="2500" dirty="0">
                <a:solidFill>
                  <a:srgbClr val="000000"/>
                </a:solidFill>
                <a:latin typeface="ChosunilboNM" pitchFamily="34" charset="0"/>
                <a:cs typeface="ChosunilboNM" pitchFamily="34" charset="0"/>
              </a:rPr>
              <a:t>UX</a:t>
            </a:r>
            <a:endParaRPr 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17C8A-017E-114A-B0D7-0DB7AE6A78BB}"/>
              </a:ext>
            </a:extLst>
          </p:cNvPr>
          <p:cNvSpPr txBox="1"/>
          <p:nvPr/>
        </p:nvSpPr>
        <p:spPr>
          <a:xfrm>
            <a:off x="6460425" y="1268277"/>
            <a:ext cx="939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/>
              <a:t>타투이스트와</a:t>
            </a:r>
            <a:r>
              <a:rPr lang="ko-KR" altLang="en-US" sz="3600" b="1" dirty="0"/>
              <a:t> 사용자를 매칭 시켜주는 플랫폼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14158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2. 시장조사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544551" y="2552700"/>
            <a:ext cx="7028571" cy="6174171"/>
            <a:chOff x="9937496" y="2026824"/>
            <a:chExt cx="7028571" cy="61741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37496" y="7896233"/>
              <a:ext cx="7026462" cy="300183"/>
              <a:chOff x="9937496" y="7896233"/>
              <a:chExt cx="7026462" cy="30018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37496" y="7896233"/>
                <a:ext cx="7026462" cy="30018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937496" y="2026824"/>
              <a:ext cx="7026462" cy="5869410"/>
              <a:chOff x="9937496" y="2026824"/>
              <a:chExt cx="7026462" cy="5869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37496" y="2026824"/>
                <a:ext cx="7026462" cy="58694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52162" y="2532347"/>
            <a:ext cx="9007814" cy="6217915"/>
            <a:chOff x="645107" y="2006471"/>
            <a:chExt cx="9007814" cy="62179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107" y="2006471"/>
              <a:ext cx="9007814" cy="6217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14158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2. 시장조사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020190" y="2552700"/>
            <a:ext cx="7123810" cy="6214604"/>
            <a:chOff x="3212583" y="2536779"/>
            <a:chExt cx="7123810" cy="62146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12583" y="2536779"/>
              <a:ext cx="7115678" cy="5938414"/>
              <a:chOff x="3212583" y="2536779"/>
              <a:chExt cx="7115678" cy="59384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12583" y="2536779"/>
                <a:ext cx="7115678" cy="5938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12583" y="8475193"/>
              <a:ext cx="7115678" cy="274512"/>
              <a:chOff x="3212583" y="8475193"/>
              <a:chExt cx="7115678" cy="2745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12583" y="8475193"/>
                <a:ext cx="7115678" cy="274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428324" y="2552700"/>
            <a:ext cx="7238095" cy="6214604"/>
            <a:chOff x="10620717" y="2536779"/>
            <a:chExt cx="7238095" cy="62146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20717" y="2536779"/>
              <a:ext cx="7234454" cy="5938414"/>
              <a:chOff x="10620717" y="2536779"/>
              <a:chExt cx="7234454" cy="5938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20717" y="2536779"/>
                <a:ext cx="7234454" cy="59384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20717" y="8475193"/>
              <a:ext cx="7234454" cy="274512"/>
              <a:chOff x="10620717" y="8475193"/>
              <a:chExt cx="7234454" cy="27451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20717" y="8475193"/>
                <a:ext cx="7234454" cy="2745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0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비즈니스 모델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3007499" y="2934986"/>
            <a:ext cx="12236099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5000" dirty="0">
                <a:latin typeface="ChosunilboNM" pitchFamily="34" charset="0"/>
                <a:cs typeface="ChosunilboNM" pitchFamily="34" charset="0"/>
              </a:rPr>
              <a:t>상세 검색 시 상위노출 광고</a:t>
            </a:r>
            <a:endParaRPr lang="en-US" dirty="0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D5A1221-37E6-31DF-C01B-B266FB1C4F12}"/>
              </a:ext>
            </a:extLst>
          </p:cNvPr>
          <p:cNvSpPr txBox="1"/>
          <p:nvPr/>
        </p:nvSpPr>
        <p:spPr>
          <a:xfrm>
            <a:off x="3007498" y="4822313"/>
            <a:ext cx="12236099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5000" dirty="0">
                <a:latin typeface="ChosunilboNM" pitchFamily="34" charset="0"/>
                <a:cs typeface="ChosunilboNM" pitchFamily="34" charset="0"/>
              </a:rPr>
              <a:t>포트폴리오 </a:t>
            </a:r>
            <a:r>
              <a:rPr lang="ko-KR" altLang="en-US" sz="5000" dirty="0" err="1">
                <a:latin typeface="ChosunilboNM" pitchFamily="34" charset="0"/>
                <a:cs typeface="ChosunilboNM" pitchFamily="34" charset="0"/>
              </a:rPr>
              <a:t>메인페이지</a:t>
            </a:r>
            <a:r>
              <a:rPr lang="ko-KR" altLang="en-US" sz="5000" dirty="0">
                <a:latin typeface="ChosunilboNM" pitchFamily="34" charset="0"/>
                <a:cs typeface="ChosunilboNM" pitchFamily="34" charset="0"/>
              </a:rPr>
              <a:t> 노출 광고</a:t>
            </a:r>
            <a:endParaRPr lang="en-US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8ACE803-0EC7-5480-182E-C834FB471230}"/>
              </a:ext>
            </a:extLst>
          </p:cNvPr>
          <p:cNvSpPr txBox="1"/>
          <p:nvPr/>
        </p:nvSpPr>
        <p:spPr>
          <a:xfrm>
            <a:off x="2979195" y="6709641"/>
            <a:ext cx="12236099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5000" dirty="0">
                <a:latin typeface="ChosunilboNM" pitchFamily="34" charset="0"/>
                <a:cs typeface="ChosunilboNM" pitchFamily="34" charset="0"/>
              </a:rPr>
              <a:t>병원 홍보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비즈니스 모델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66900"/>
            <a:ext cx="12192000" cy="7879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-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상세검색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77743"/>
            <a:ext cx="5212255" cy="5958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939643"/>
            <a:ext cx="6472862" cy="58527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5631423-35D7-B37A-8692-2108AFC0DDF7}"/>
              </a:ext>
            </a:extLst>
          </p:cNvPr>
          <p:cNvSpPr/>
          <p:nvPr/>
        </p:nvSpPr>
        <p:spPr>
          <a:xfrm>
            <a:off x="8229600" y="5143500"/>
            <a:ext cx="1447800" cy="1295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4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1429" y="780952"/>
            <a:ext cx="16827093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3. </a:t>
            </a:r>
            <a:r>
              <a:rPr lang="en-US" sz="5300" dirty="0" err="1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주요기능</a:t>
            </a:r>
            <a:r>
              <a:rPr 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 –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포트폴리오 보기</a:t>
            </a:r>
            <a:r>
              <a:rPr lang="en-US" altLang="ko-KR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, </a:t>
            </a:r>
            <a:r>
              <a:rPr lang="ko-KR" altLang="en-US" sz="5300" dirty="0">
                <a:solidFill>
                  <a:srgbClr val="E9EFF1"/>
                </a:solidFill>
                <a:latin typeface="ChosunilboNM" pitchFamily="34" charset="0"/>
                <a:cs typeface="ChosunilboNM" pitchFamily="34" charset="0"/>
              </a:rPr>
              <a:t>쓰기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A0241-01C8-FED9-E4BA-F647D63B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" y="3771900"/>
            <a:ext cx="9372600" cy="3708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3746C2-7DA2-A528-CF0C-A838EF42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696" y="2977743"/>
            <a:ext cx="7392904" cy="53950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FF64A9-5294-DDF5-88A5-C3DD13876B1B}"/>
              </a:ext>
            </a:extLst>
          </p:cNvPr>
          <p:cNvSpPr/>
          <p:nvPr/>
        </p:nvSpPr>
        <p:spPr>
          <a:xfrm>
            <a:off x="9448800" y="5143500"/>
            <a:ext cx="1217696" cy="11436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6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437</Words>
  <Application>Microsoft Office PowerPoint</Application>
  <PresentationFormat>사용자 지정</PresentationFormat>
  <Paragraphs>122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ChosunilboNM</vt:lpstr>
      <vt:lpstr>Gmarket Sans Bold</vt:lpstr>
      <vt:lpstr>Noto Sans CJK KR Bold</vt:lpstr>
      <vt:lpstr>Noto Sans CJK KR Medium</vt:lpstr>
      <vt:lpstr>Pretendard</vt:lpstr>
      <vt:lpstr>굴림</vt:lpstr>
      <vt:lpstr>맑은 고딕</vt:lpstr>
      <vt:lpstr>Arial</vt:lpstr>
      <vt:lpstr>Calibri</vt:lpstr>
      <vt:lpstr>Monotype Corsiva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황선민</cp:lastModifiedBy>
  <cp:revision>22</cp:revision>
  <dcterms:created xsi:type="dcterms:W3CDTF">2022-12-01T17:05:14Z</dcterms:created>
  <dcterms:modified xsi:type="dcterms:W3CDTF">2022-12-08T01:46:11Z</dcterms:modified>
</cp:coreProperties>
</file>